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5" r:id="rId3"/>
    <p:sldId id="280" r:id="rId4"/>
    <p:sldId id="294" r:id="rId5"/>
    <p:sldId id="295" r:id="rId6"/>
    <p:sldId id="296" r:id="rId7"/>
    <p:sldId id="297" r:id="rId8"/>
    <p:sldId id="298" r:id="rId9"/>
    <p:sldId id="299" r:id="rId10"/>
    <p:sldId id="301" r:id="rId11"/>
    <p:sldId id="302" r:id="rId12"/>
    <p:sldId id="300" r:id="rId13"/>
    <p:sldId id="303" r:id="rId14"/>
    <p:sldId id="306" r:id="rId15"/>
    <p:sldId id="308" r:id="rId16"/>
    <p:sldId id="309" r:id="rId17"/>
    <p:sldId id="310" r:id="rId18"/>
    <p:sldId id="26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6.png>
</file>

<file path=ppt/media/image2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10.03.2021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759086" cy="1050796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Алгоритмы и структуры данных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2724" y="5205976"/>
            <a:ext cx="7744741" cy="1173907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Краснов Дмитрий Олегович, аспирант кафедры ИКТ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58854" y="2522572"/>
            <a:ext cx="9474316" cy="2143403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pPr algn="ctr"/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Двоичные деревья, </a:t>
            </a:r>
            <a:endParaRPr lang="en-US" sz="45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двоичное </a:t>
            </a:r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дерево поиска, </a:t>
            </a:r>
            <a:endParaRPr lang="en-US" sz="45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самобалансирующиеся </a:t>
            </a:r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деревья</a:t>
            </a: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Вставка в дерево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8672" y="1401204"/>
            <a:ext cx="732401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Процесс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вставки в дерево так же рекурсивен и может быть основан на дерева.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718" y="2162353"/>
            <a:ext cx="4473000" cy="4194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9898" y="2015384"/>
            <a:ext cx="4166510" cy="452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57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Удаление </a:t>
            </a:r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дерева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8672" y="1401204"/>
            <a:ext cx="732401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Процесс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вставки в дерево так же рекурсивен и может быть основан на дерева.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8159" y="2243353"/>
            <a:ext cx="4473000" cy="411300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2809" y="1860230"/>
            <a:ext cx="3882635" cy="487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6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Самобалансирующиеся деревья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Идея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8672" y="1401204"/>
            <a:ext cx="997267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Деревья это замечательная структура, и в среднем работает очень быстро. Однако, важно помнить, что асимптотическая сложность каждой из вышеописанных операций равна по сути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O(h)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где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h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высота нашего дерева.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учитывая эту особенность, мы понимаем что в худшем случае, когда дерево будет строиться оно может построится так, что высота итогового дерева будет равна количеству добавляемых в него элементов, что как раз и составляет худший вариант работы с деревом. А когда это может произойти? Когда массив данных на основании которых создается дерево был отсортирован.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05" y="3402545"/>
            <a:ext cx="2349000" cy="3042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5011" y="3402545"/>
            <a:ext cx="2430000" cy="3042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815011" y="4040361"/>
            <a:ext cx="517714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Решается эта проблема при помощи создание таких структур, которые на основании своих правил работы в итоге всегда получаются сбалансированными, например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 черные деревья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AVL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деревья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10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Красно черное </a:t>
            </a:r>
            <a:r>
              <a:rPr lang="ru-RU" sz="3200" dirty="0" err="1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дереов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Идея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8672" y="1401204"/>
            <a:ext cx="9972678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 правилам работы с двоичным деревом мы добавляем следующее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Узел может быть либо красным, либо чёрным и имеет двух потомков;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Корень — как правило чёрный. Это правило слабо влияет на работоспособность модели, так как цвет корня всегда можно изменить с красного на чёрный;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Все листья, не содержащие данных — чёрные.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Оба потомка каждого красного узла — чёрные.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Любой простой путь от узла-предка до листового узла-потомка содержит одинаковое число чёрных узлов.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upload.wikimedia.org/wikipedia/commons/thumb/6/66/Red-black_tree_example.svg/500px-Red-black_tree_example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761" y="3908261"/>
            <a:ext cx="4762500" cy="2295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955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Красно черное дер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ев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Вставка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8672" y="1401204"/>
            <a:ext cx="997267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Вставка в красно-черное дерево начинается со вставки элемента, как в обычном бинарном дереве поиска. Только здесь элементы вставляются в позиции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NULL-листьев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окрашивается в красный цвет.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Вставленный узел всегда окрашивается в красный цвет. Далее идет процедура проверки сохранения свойств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красно-черного.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8672" y="2423087"/>
            <a:ext cx="997267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 проверке, могут возникнуть 3 случая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Первый случай можно описать так красный дядя -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 этом случае мы должны просто перекрасить все дерево, для соблюдения правил о цветах узлов.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511" y="3831150"/>
            <a:ext cx="8703000" cy="23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65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Красно черное дер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ев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Второй случай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651" y="1547249"/>
            <a:ext cx="10371050" cy="518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60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Красно черное дер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ев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Третий случай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2522" y="1547249"/>
            <a:ext cx="8089476" cy="517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8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Красно черные дер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евья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Прочтение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829651" y="1535953"/>
            <a:ext cx="4893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https://habr.com/ru/company/otus/blog/472040/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829651" y="1905285"/>
            <a:ext cx="4893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https://habr.com/ru/company/otus/blog/521034/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821105" y="2274617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https://ru.wikipedia.org/wiki/%D0%9A%D1%80%D0%B0%D1%81%D0%BD%D0%BE-%D1%87%D1%91%D1%80%D0%BD%D0%BE%D0%B5_%D0%B4%D0%B5%D1%80%D0%B5%D0%B2%D0%BE</a:t>
            </a: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29651" y="3474946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АВЛ дерево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829651" y="402894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https://ru.wikipedia.org/wiki/%D0%90%D0%92%D0%9B-%D0%B4%D0%B5%D1%80%D0%B5%D0%B2%D0%BE</a:t>
            </a:r>
          </a:p>
        </p:txBody>
      </p:sp>
    </p:spTree>
    <p:extLst>
      <p:ext uri="{BB962C8B-B14F-4D97-AF65-F5344CB8AC3E}">
        <p14:creationId xmlns:p14="http://schemas.microsoft.com/office/powerpoint/2010/main" val="346786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4238" y="457200"/>
            <a:ext cx="534352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5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План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8493892"/>
              </p:ext>
            </p:extLst>
          </p:nvPr>
        </p:nvGraphicFramePr>
        <p:xfrm>
          <a:off x="493417" y="1244404"/>
          <a:ext cx="10418770" cy="500536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90498">
                  <a:extLst>
                    <a:ext uri="{9D8B030D-6E8A-4147-A177-3AD203B41FA5}">
                      <a16:colId xmlns:a16="http://schemas.microsoft.com/office/drawing/2014/main" val="747302958"/>
                    </a:ext>
                  </a:extLst>
                </a:gridCol>
                <a:gridCol w="790498">
                  <a:extLst>
                    <a:ext uri="{9D8B030D-6E8A-4147-A177-3AD203B41FA5}">
                      <a16:colId xmlns:a16="http://schemas.microsoft.com/office/drawing/2014/main" val="3644054527"/>
                    </a:ext>
                  </a:extLst>
                </a:gridCol>
                <a:gridCol w="4418887">
                  <a:extLst>
                    <a:ext uri="{9D8B030D-6E8A-4147-A177-3AD203B41FA5}">
                      <a16:colId xmlns:a16="http://schemas.microsoft.com/office/drawing/2014/main" val="1827389550"/>
                    </a:ext>
                  </a:extLst>
                </a:gridCol>
                <a:gridCol w="4418887">
                  <a:extLst>
                    <a:ext uri="{9D8B030D-6E8A-4147-A177-3AD203B41FA5}">
                      <a16:colId xmlns:a16="http://schemas.microsoft.com/office/drawing/2014/main" val="60667989"/>
                    </a:ext>
                  </a:extLst>
                </a:gridCol>
              </a:tblGrid>
              <a:tr h="251998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dirty="0" smtClean="0">
                          <a:effectLst/>
                        </a:rPr>
                        <a:t>Номер</a:t>
                      </a:r>
                      <a:endParaRPr lang="ru-RU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dirty="0" smtClean="0">
                          <a:effectLst/>
                        </a:rPr>
                        <a:t>Дата </a:t>
                      </a:r>
                      <a:endParaRPr lang="ru-RU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dirty="0" smtClean="0">
                          <a:effectLst/>
                        </a:rPr>
                        <a:t>Тема</a:t>
                      </a:r>
                      <a:endParaRPr lang="ru-RU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dirty="0" smtClean="0">
                          <a:effectLst/>
                        </a:rPr>
                        <a:t>Краткое описание</a:t>
                      </a:r>
                      <a:endParaRPr lang="ru-RU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b"/>
                </a:tc>
                <a:extLst>
                  <a:ext uri="{0D108BD9-81ED-4DB2-BD59-A6C34878D82A}">
                    <a16:rowId xmlns:a16="http://schemas.microsoft.com/office/drawing/2014/main" val="3778079815"/>
                  </a:ext>
                </a:extLst>
              </a:tr>
              <a:tr h="936657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10.02.21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Модель работы RAM, асимптотические обозначения О-большое, о-малое, сигма-большое, </a:t>
                      </a:r>
                      <a:r>
                        <a:rPr lang="ru-RU" sz="1000" dirty="0" err="1">
                          <a:effectLst/>
                        </a:rPr>
                        <a:t>тетта</a:t>
                      </a:r>
                      <a:r>
                        <a:rPr lang="ru-RU" sz="1000" dirty="0">
                          <a:effectLst/>
                        </a:rPr>
                        <a:t>-большое. Сортировки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раскрываются темы базовой упрощенной модели компьютера и памяти, </a:t>
                      </a:r>
                      <a:r>
                        <a:rPr lang="ru-RU" sz="1000" dirty="0" smtClean="0">
                          <a:effectLst/>
                        </a:rPr>
                        <a:t>которые </a:t>
                      </a:r>
                      <a:r>
                        <a:rPr lang="ru-RU" sz="1000" dirty="0">
                          <a:effectLst/>
                        </a:rPr>
                        <a:t>используются при построении и анализе алгоритмов. </a:t>
                      </a:r>
                      <a:r>
                        <a:rPr lang="ru-RU" sz="1000" dirty="0" smtClean="0">
                          <a:effectLst/>
                        </a:rPr>
                        <a:t>Вводятся </a:t>
                      </a:r>
                      <a:r>
                        <a:rPr lang="ru-RU" sz="1000" dirty="0">
                          <a:effectLst/>
                        </a:rPr>
                        <a:t>и раскрываются понятия асимптотических обозначений использующихся при анализе производительности алгоритмов, такие как О большое, о малое, сигма большое, </a:t>
                      </a:r>
                      <a:r>
                        <a:rPr lang="ru-RU" sz="1000" dirty="0" err="1">
                          <a:effectLst/>
                        </a:rPr>
                        <a:t>тетта</a:t>
                      </a:r>
                      <a:r>
                        <a:rPr lang="ru-RU" sz="1000" dirty="0">
                          <a:effectLst/>
                        </a:rPr>
                        <a:t> </a:t>
                      </a:r>
                      <a:r>
                        <a:rPr lang="ru-RU" sz="1000" dirty="0" smtClean="0">
                          <a:effectLst/>
                        </a:rPr>
                        <a:t>большое. </a:t>
                      </a:r>
                      <a:r>
                        <a:rPr lang="ru-RU" sz="1000" dirty="0">
                          <a:effectLst/>
                        </a:rPr>
                        <a:t>В завершении лекции </a:t>
                      </a:r>
                      <a:r>
                        <a:rPr lang="ru-RU" sz="1000" dirty="0" smtClean="0">
                          <a:effectLst/>
                        </a:rPr>
                        <a:t>рассматриваются </a:t>
                      </a:r>
                      <a:r>
                        <a:rPr lang="ru-RU" sz="1000" dirty="0">
                          <a:effectLst/>
                        </a:rPr>
                        <a:t>несколько общеупотребимых методов сортировки, с привязкой к их </a:t>
                      </a:r>
                      <a:r>
                        <a:rPr lang="ru-RU" sz="1000" dirty="0" smtClean="0">
                          <a:effectLst/>
                        </a:rPr>
                        <a:t>асимптотической </a:t>
                      </a:r>
                      <a:r>
                        <a:rPr lang="ru-RU" sz="1000" dirty="0">
                          <a:effectLst/>
                        </a:rPr>
                        <a:t>сложности.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2954591187"/>
                  </a:ext>
                </a:extLst>
              </a:tr>
              <a:tr h="540439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2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24.02.21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Список, Стек, Очередь, </a:t>
                      </a:r>
                      <a:r>
                        <a:rPr lang="ru-RU" sz="1000" dirty="0" smtClean="0">
                          <a:effectLst/>
                        </a:rPr>
                        <a:t>Модели </a:t>
                      </a:r>
                      <a:r>
                        <a:rPr lang="ru-RU" sz="1000" dirty="0">
                          <a:effectLst/>
                        </a:rPr>
                        <a:t>и особенности реализации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рассматриваются поочередно такие базовые структуры как список, стек и очередь. В случае каждой структуры рассматривается базовая модель данных лежащая в ее основе и затрагивается тема особенностей реализации той или иной структуры.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2558188580"/>
                  </a:ext>
                </a:extLst>
              </a:tr>
              <a:tr h="540439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3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10.03.21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Двоичные </a:t>
                      </a:r>
                      <a:r>
                        <a:rPr lang="ru-RU" sz="1000" dirty="0" smtClean="0">
                          <a:effectLst/>
                        </a:rPr>
                        <a:t>деревья, </a:t>
                      </a:r>
                      <a:r>
                        <a:rPr lang="ru-RU" sz="1000" dirty="0">
                          <a:effectLst/>
                        </a:rPr>
                        <a:t>двоичное дерево поиска, </a:t>
                      </a:r>
                      <a:r>
                        <a:rPr lang="ru-RU" sz="1000" dirty="0" smtClean="0">
                          <a:effectLst/>
                        </a:rPr>
                        <a:t>самобалансирующиеся </a:t>
                      </a:r>
                      <a:r>
                        <a:rPr lang="ru-RU" sz="1000" dirty="0">
                          <a:effectLst/>
                        </a:rPr>
                        <a:t>деревья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рассматривается структура двоичного дерева, его применимость к задачи поиска в коллекции, рассматриваются понятие </a:t>
                      </a:r>
                      <a:r>
                        <a:rPr lang="ru-RU" sz="1000" dirty="0" err="1">
                          <a:effectLst/>
                        </a:rPr>
                        <a:t>самоболонсирующихся</a:t>
                      </a:r>
                      <a:r>
                        <a:rPr lang="ru-RU" sz="1000" dirty="0">
                          <a:effectLst/>
                        </a:rPr>
                        <a:t> деревьев, а так же модели(или 1 модель) таких деревьев.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7698993"/>
                  </a:ext>
                </a:extLst>
              </a:tr>
              <a:tr h="408366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4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24.03.21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Хеширование, хеш таблицы, словари ключ значение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В рамках лекции расматривается тема хеширования и построения хеш таблиц, а так же варианты реализации структруы словаря содержащего пары ключ знаение.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2113331311"/>
                  </a:ext>
                </a:extLst>
              </a:tr>
              <a:tr h="672512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5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07.04.21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Граф, обход в ширину, обход в глубину , Поиск циклов, поиск кратчайшего пути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В рамках лекции рассматрвиается понятие графа, раскрываются основные понятия с ним связанные, применимость графов и их широкую распространенность в информационных системах. Рассматриваются задачи обхода графа в ширину и в глубину, а так же задача поиска кратчайшего пути в графе.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3955802643"/>
                  </a:ext>
                </a:extLst>
              </a:tr>
              <a:tr h="276294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6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21.04.21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Очередь с приоритетом, куча.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В рамках лекции расматриватеся струтктура кучи и очереди с приоритетом, ее модель и применимость.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3286023135"/>
                  </a:ext>
                </a:extLst>
              </a:tr>
              <a:tr h="540439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7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05.05.21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Подходы к построению алгоритмов, жадный подход, подход разделяй и властвуй, динамическое программирование, случайный подход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>
                          <a:effectLst/>
                        </a:rPr>
                        <a:t>В рамках лекции рассматриваются основные базовые подходы к построению самостоятельных алгоритмов. Рассматриваются подход жадных алгоритмов, разделяй и властвуй, а так же динамическое программирование.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3985589943"/>
                  </a:ext>
                </a:extLst>
              </a:tr>
              <a:tr h="276294"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>
                          <a:effectLst/>
                        </a:rPr>
                        <a:t>8</a:t>
                      </a:r>
                      <a:endParaRPr lang="ru-RU" sz="10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000" dirty="0">
                          <a:effectLst/>
                        </a:rPr>
                        <a:t>19.05.21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 smtClean="0">
                          <a:effectLst/>
                        </a:rPr>
                        <a:t>Трудно решаемые </a:t>
                      </a:r>
                      <a:r>
                        <a:rPr lang="ru-RU" sz="1000" dirty="0">
                          <a:effectLst/>
                        </a:rPr>
                        <a:t>задачи, понятие классов сложности.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000" dirty="0">
                          <a:effectLst/>
                        </a:rPr>
                        <a:t>В рамках лекции будут введено понятие классов сложности, описаны эти классы и будут предложены сложные задачи относящиеся к этим классам.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14" marR="10514" marT="7009" marB="7009" anchor="ctr"/>
                </a:tc>
                <a:extLst>
                  <a:ext uri="{0D108BD9-81ED-4DB2-BD59-A6C34878D82A}">
                    <a16:rowId xmlns:a16="http://schemas.microsoft.com/office/drawing/2014/main" val="2203116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09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Двоичное дерево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Двоичное дерево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иерархическая структура, в которой каждый узел содержит не более чем двух потомков.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каждого узла, тот узел который стоит выше по иерархии для него называют родительским узлом, а те узлы, что стоят ниже, для которых этот узел является родительским, называются правым и левым наследниками.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671" y="2718549"/>
            <a:ext cx="4167000" cy="3726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0630" y="3122669"/>
            <a:ext cx="30833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Существует рекурсивное определение двоичного дерева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дерево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узел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&gt;,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дерево(левое)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	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дерево(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правое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|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устота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67374" y="3143887"/>
            <a:ext cx="30833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Т.е. Дерево либо пустое, либо имеет два поддерева, которые в свою очередь тоже либо пустые либо имеют аналогичное устройство.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Вставка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O(1)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Удаление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O(1)</a:t>
            </a:r>
          </a:p>
        </p:txBody>
      </p:sp>
    </p:spTree>
    <p:extLst>
      <p:ext uri="{BB962C8B-B14F-4D97-AF65-F5344CB8AC3E}">
        <p14:creationId xmlns:p14="http://schemas.microsoft.com/office/powerpoint/2010/main" val="283717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Двоичное дерево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Дерево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21105" y="1658344"/>
            <a:ext cx="818616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T&gt;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Tree{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 value;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Tree&lt;T&gt;* left =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nullptr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Tree&lt;T&gt;* right =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nullptr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Tree&lt;T&gt;* parent =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nullptr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Tree(T value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ru-RU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Tree&lt;T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parent): value(value), parent(parent){}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Tree(T value): value(value){}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appendLeft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(T value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){}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appendRight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(T value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){}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T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getValue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Tree&lt;T&gt;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getParent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Tree&lt;T&gt;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getLeft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Tree&lt;T&gt;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getRight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hasParent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hasLeft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hasRight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removeLeft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ignore_included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){}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removeRight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ignore_included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){}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</a:t>
            </a: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    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641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Двоичное дерево поиска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Список и вектор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массив, но у них есть ряд недостатков связанных в основном с операциями поиска и вставки удаления, так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списка вставка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удаление имеют сложность О(1), а поиск О(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N)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вектора и массива вставка удаление имеют сложность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а поиск О(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log(N))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Как видно, у этих структур имеется достоинство только в одном из двух областей, либо в поиске либо в области вставки, как же можно совместить преимущество быстрой вставки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удаления и быстрого поиска.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Именно для этого можно использовать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двоичное дерево, превратив его в двоичное дерево поиска, для этого необходимо ввести следующие правила при работе с двоичным деревом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Оба поддерева являются двоичными деревьями поиска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 всех узлов левого поддерева любого узла, хранимое значение всегда меньше либо равно хранимого значения этого узла.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У всех узлов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правого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поддерева любого узла, хранимое значение всегда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больше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либо равно хранимого значения этого узла.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Пояснение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924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Двоичное дерево поиска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648300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Двоичное дерево поиска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двоичное дерево придерживающееся 2х правил, согласно которым левые потомки всегда меньше или равны текущего элемента, а правые больше или равны текущего элемента.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631" y="1437778"/>
            <a:ext cx="4167000" cy="3726000"/>
          </a:xfrm>
          <a:prstGeom prst="rect">
            <a:avLst/>
          </a:prstGeom>
        </p:spPr>
      </p:pic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609899"/>
              </p:ext>
            </p:extLst>
          </p:nvPr>
        </p:nvGraphicFramePr>
        <p:xfrm>
          <a:off x="8167374" y="5288918"/>
          <a:ext cx="3313257" cy="1432560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1104419">
                  <a:extLst>
                    <a:ext uri="{9D8B030D-6E8A-4147-A177-3AD203B41FA5}">
                      <a16:colId xmlns:a16="http://schemas.microsoft.com/office/drawing/2014/main" val="1099600529"/>
                    </a:ext>
                  </a:extLst>
                </a:gridCol>
                <a:gridCol w="1104419">
                  <a:extLst>
                    <a:ext uri="{9D8B030D-6E8A-4147-A177-3AD203B41FA5}">
                      <a16:colId xmlns:a16="http://schemas.microsoft.com/office/drawing/2014/main" val="3985425632"/>
                    </a:ext>
                  </a:extLst>
                </a:gridCol>
                <a:gridCol w="1104419">
                  <a:extLst>
                    <a:ext uri="{9D8B030D-6E8A-4147-A177-3AD203B41FA5}">
                      <a16:colId xmlns:a16="http://schemas.microsoft.com/office/drawing/2014/main" val="39542005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ru-RU" sz="1400" dirty="0">
                          <a:effectLst/>
                        </a:rPr>
                        <a:t>Расход </a:t>
                      </a:r>
                      <a:endParaRPr lang="en-US" sz="1400" dirty="0" smtClean="0">
                        <a:effectLst/>
                      </a:endParaRPr>
                    </a:p>
                    <a:p>
                      <a:pPr fontAlgn="t"/>
                      <a:r>
                        <a:rPr lang="ru-RU" sz="1400" dirty="0" smtClean="0">
                          <a:effectLst/>
                        </a:rPr>
                        <a:t>памяти</a:t>
                      </a:r>
                      <a:endParaRPr lang="ru-RU" sz="14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dirty="0">
                          <a:effectLst/>
                        </a:rPr>
                        <a:t>O(n)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O(n)</a:t>
                      </a:r>
                      <a:endParaRPr lang="en-US" sz="14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114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ru-RU" sz="1400">
                          <a:effectLst/>
                        </a:rPr>
                        <a:t>Поиск</a:t>
                      </a:r>
                      <a:endParaRPr lang="ru-RU" sz="14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dirty="0">
                          <a:effectLst/>
                        </a:rPr>
                        <a:t>O(log n)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O(n)</a:t>
                      </a:r>
                      <a:endParaRPr lang="en-US" sz="14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3853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ru-RU" sz="1400">
                          <a:effectLst/>
                        </a:rPr>
                        <a:t>Вставка</a:t>
                      </a:r>
                      <a:endParaRPr lang="ru-RU" sz="14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O(log n)</a:t>
                      </a:r>
                      <a:endParaRPr lang="en-US" sz="14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O(n)</a:t>
                      </a:r>
                      <a:endParaRPr lang="en-US" sz="14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126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ru-RU" sz="1400" dirty="0">
                          <a:effectLst/>
                        </a:rPr>
                        <a:t>Удаление</a:t>
                      </a:r>
                      <a:endParaRPr lang="ru-RU" sz="14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>
                          <a:effectLst/>
                        </a:rPr>
                        <a:t>O(log n)</a:t>
                      </a:r>
                      <a:endParaRPr lang="en-US" sz="14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dirty="0">
                          <a:effectLst/>
                        </a:rPr>
                        <a:t>O(n)</a:t>
                      </a:r>
                      <a:endParaRPr lang="en-US" sz="14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327667"/>
                  </a:ext>
                </a:extLst>
              </a:tr>
            </a:tbl>
          </a:graphicData>
        </a:graphic>
      </p:graphicFrame>
      <p:sp>
        <p:nvSpPr>
          <p:cNvPr id="14" name="Прямоугольник 13"/>
          <p:cNvSpPr/>
          <p:nvPr/>
        </p:nvSpPr>
        <p:spPr>
          <a:xfrm>
            <a:off x="829651" y="2609078"/>
            <a:ext cx="6096000" cy="364715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Поисковые деревья — это решения так называемой «словарной проблемы». Предположим, что имеется большое количество ключей, каждый из которых имеет значение. В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немецко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–английском словаре немецкое слово является ключевым, а английские слова являются значением, которое вы ищете. Аналогично ведет себя телефонная книга с именем и адресом в качестве ключа, а номер телефона — в качестве искомого значения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Этот подход получил в информатике название «двоичный поиск». Она воссоздана очевидным образом с помощью очень известного метода поиска «двоичный поиск в массиве». Их поведение оптимально с точки зрения информации, а именно логарифмически.</a:t>
            </a:r>
          </a:p>
        </p:txBody>
      </p:sp>
    </p:spTree>
    <p:extLst>
      <p:ext uri="{BB962C8B-B14F-4D97-AF65-F5344CB8AC3E}">
        <p14:creationId xmlns:p14="http://schemas.microsoft.com/office/powerpoint/2010/main" val="61711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Обход дерева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8672" y="1401204"/>
            <a:ext cx="73240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Процесс обхода дерева проще всего реализовать как рекурсивный процесс.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приведенного дерева вывод будет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1, 2, 3, 4, 5, 6, 7, 8, 9, 10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417" y="2337578"/>
            <a:ext cx="5502813" cy="4018775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8546" y="2319040"/>
            <a:ext cx="5290702" cy="405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Обход дерева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Код обхода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29651" y="1495514"/>
            <a:ext cx="655391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T&gt;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recursive_travel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(Tree&lt;T&gt;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t,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(*function)(T)){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(t-&gt;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hasLeft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recursive_travel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(t-&gt;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getLeft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(), function);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function(t-&gt;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getValue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(t-&gt;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hasRight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recursive_travel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(t-&gt;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getRight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(), function);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821105" y="406135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Tree&lt;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 t(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t.appendLeft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t.getLeft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appendLeft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t.getLeft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appendRight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t.appendRight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t.getRight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appendLeft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t.getRight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appendRight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7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recursive_travel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&gt;(&amp;t, [] 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9380" y="2221906"/>
            <a:ext cx="6191780" cy="413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780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1473</TotalTime>
  <Words>1247</Words>
  <Application>Microsoft Office PowerPoint</Application>
  <PresentationFormat>Широкоэкранный</PresentationFormat>
  <Paragraphs>189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Consolas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Пысин Максим Дмитриевич</cp:lastModifiedBy>
  <cp:revision>192</cp:revision>
  <dcterms:created xsi:type="dcterms:W3CDTF">2018-10-31T17:08:02Z</dcterms:created>
  <dcterms:modified xsi:type="dcterms:W3CDTF">2021-03-10T09:58:28Z</dcterms:modified>
</cp:coreProperties>
</file>

<file path=docProps/thumbnail.jpeg>
</file>